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7"/>
  </p:notesMasterIdLst>
  <p:sldIdLst>
    <p:sldId id="256" r:id="rId2"/>
    <p:sldId id="261" r:id="rId3"/>
    <p:sldId id="260" r:id="rId4"/>
    <p:sldId id="269" r:id="rId5"/>
    <p:sldId id="258"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Cambria" panose="02040503050406030204" pitchFamily="18" charset="0"/>
      <p:regular r:id="rId12"/>
      <p:bold r:id="rId13"/>
      <p:italic r:id="rId14"/>
      <p:boldItalic r:id="rId15"/>
    </p:embeddedFont>
    <p:embeddedFont>
      <p:font typeface="Montserrat" panose="020B0604020202020204" charset="0"/>
      <p:regular r:id="rId16"/>
      <p:bold r:id="rId17"/>
      <p:italic r:id="rId18"/>
      <p:boldItalic r:id="rId19"/>
    </p:embeddedFont>
    <p:embeddedFont>
      <p:font typeface="Muli" panose="020B060402020202020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A6E7"/>
    <a:srgbClr val="557BB9"/>
    <a:srgbClr val="83AFE9"/>
    <a:srgbClr val="7A98C2"/>
    <a:srgbClr val="82A3D1"/>
    <a:srgbClr val="7692B8"/>
    <a:srgbClr val="718AAE"/>
    <a:srgbClr val="5E85B9"/>
    <a:srgbClr val="38444A"/>
    <a:srgbClr val="FB6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257A91-3D0A-4839-8865-AE6372B7FEB7}">
  <a:tblStyle styleId="{ED257A91-3D0A-4839-8865-AE6372B7FE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3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font" Target="fonts/font16.fntdata"/><Relationship Id="rId28"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 Id="rId27" Type="http://schemas.openxmlformats.org/officeDocument/2006/relationships/font" Target="fonts/font2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764128aa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764128aa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592698da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592698da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164"/>
        <p:cNvGrpSpPr/>
        <p:nvPr/>
      </p:nvGrpSpPr>
      <p:grpSpPr>
        <a:xfrm>
          <a:off x="0" y="0"/>
          <a:ext cx="0" cy="0"/>
          <a:chOff x="0" y="0"/>
          <a:chExt cx="0" cy="0"/>
        </a:xfrm>
      </p:grpSpPr>
      <p:sp>
        <p:nvSpPr>
          <p:cNvPr id="165" name="Google Shape;16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4"/>
          <p:cNvSpPr/>
          <p:nvPr/>
        </p:nvSpPr>
        <p:spPr>
          <a:xfrm>
            <a:off x="4537225" y="0"/>
            <a:ext cx="46068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7" name="Google Shape;167;p24"/>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5E85B9"/>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68" name="Google Shape;168;p24"/>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60"/>
        <p:cNvGrpSpPr/>
        <p:nvPr/>
      </p:nvGrpSpPr>
      <p:grpSpPr>
        <a:xfrm>
          <a:off x="0" y="0"/>
          <a:ext cx="0" cy="0"/>
          <a:chOff x="0" y="0"/>
          <a:chExt cx="0" cy="0"/>
        </a:xfrm>
      </p:grpSpPr>
      <p:sp>
        <p:nvSpPr>
          <p:cNvPr id="61" name="Google Shape;61;p8"/>
          <p:cNvSpPr/>
          <p:nvPr/>
        </p:nvSpPr>
        <p:spPr>
          <a:xfrm>
            <a:off x="2147700" y="0"/>
            <a:ext cx="2595000" cy="51435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8"/>
          <p:cNvSpPr/>
          <p:nvPr/>
        </p:nvSpPr>
        <p:spPr>
          <a:xfrm>
            <a:off x="0" y="0"/>
            <a:ext cx="2147700" cy="5143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8"/>
          <p:cNvSpPr/>
          <p:nvPr/>
        </p:nvSpPr>
        <p:spPr>
          <a:xfrm>
            <a:off x="7119100" y="0"/>
            <a:ext cx="2025000" cy="5143500"/>
          </a:xfrm>
          <a:prstGeom prst="rect">
            <a:avLst/>
          </a:prstGeom>
          <a:solidFill>
            <a:srgbClr val="648DC6">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8"/>
          <p:cNvSpPr/>
          <p:nvPr/>
        </p:nvSpPr>
        <p:spPr>
          <a:xfrm>
            <a:off x="4742700" y="0"/>
            <a:ext cx="2376300" cy="5143500"/>
          </a:xfrm>
          <a:prstGeom prst="rect">
            <a:avLst/>
          </a:prstGeom>
          <a:solidFill>
            <a:srgbClr val="5A7FB3">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8"/>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8"/>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67" name="Google Shape;6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
        <p:nvSpPr>
          <p:cNvPr id="69" name="Google Shape;69;p8"/>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7" r:id="rId15"/>
    <p:sldLayoutId id="2147483668" r:id="rId16"/>
    <p:sldLayoutId id="2147483670" r:id="rId17"/>
    <p:sldLayoutId id="214748367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938964" y="889822"/>
            <a:ext cx="6424500" cy="8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2.Tầm </a:t>
            </a: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quan</a:t>
            </a: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 </a:t>
            </a: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trọng</a:t>
            </a: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 </a:t>
            </a: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của</a:t>
            </a: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 </a:t>
            </a: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tầm</a:t>
            </a: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 </a:t>
            </a: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nhìn</a:t>
            </a: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 </a:t>
            </a:r>
            <a:b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b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kiến</a:t>
            </a:r>
            <a:r>
              <a:rPr lang="en-US" sz="5400" b="1" i="0" dirty="0">
                <a:solidFill>
                  <a:schemeClr val="bg1"/>
                </a:solidFill>
                <a:effectLst/>
                <a:latin typeface="Cambria" panose="02040503050406030204" pitchFamily="18" charset="0"/>
                <a:ea typeface="Cambria" panose="02040503050406030204" pitchFamily="18" charset="0"/>
                <a:cs typeface="Calibri" panose="020F0502020204030204" pitchFamily="34" charset="0"/>
              </a:rPr>
              <a:t> </a:t>
            </a:r>
            <a:r>
              <a:rPr lang="en-US" sz="5400" b="1" i="0" dirty="0" err="1">
                <a:solidFill>
                  <a:schemeClr val="bg1"/>
                </a:solidFill>
                <a:effectLst/>
                <a:latin typeface="Cambria" panose="02040503050406030204" pitchFamily="18" charset="0"/>
                <a:ea typeface="Cambria" panose="02040503050406030204" pitchFamily="18" charset="0"/>
                <a:cs typeface="Calibri" panose="020F0502020204030204" pitchFamily="34" charset="0"/>
              </a:rPr>
              <a:t>trúc</a:t>
            </a:r>
            <a:endParaRPr lang="en-US" sz="5400" b="1" dirty="0">
              <a:latin typeface="Cambria" panose="02040503050406030204" pitchFamily="18" charset="0"/>
              <a:ea typeface="Cambria" panose="02040503050406030204" pitchFamily="18" charset="0"/>
              <a:cs typeface="Calibri" panose="020F0502020204030204" pitchFamily="34" charset="0"/>
            </a:endParaRPr>
          </a:p>
        </p:txBody>
      </p:sp>
      <p:sp>
        <p:nvSpPr>
          <p:cNvPr id="288" name="Google Shape;288;p42"/>
          <p:cNvSpPr txBox="1">
            <a:spLocks noGrp="1"/>
          </p:cNvSpPr>
          <p:nvPr>
            <p:ph type="subTitle" idx="2"/>
          </p:nvPr>
        </p:nvSpPr>
        <p:spPr>
          <a:xfrm>
            <a:off x="7250349" y="3451779"/>
            <a:ext cx="1893651" cy="410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dirty="0">
                <a:solidFill>
                  <a:srgbClr val="5D81B1"/>
                </a:solidFill>
              </a:rPr>
              <a:t>July 28th, 2021 </a:t>
            </a:r>
            <a:endParaRPr sz="1400" dirty="0">
              <a:solidFill>
                <a:srgbClr val="5D81B1"/>
              </a:solidFill>
            </a:endParaRPr>
          </a:p>
        </p:txBody>
      </p:sp>
      <p:grpSp>
        <p:nvGrpSpPr>
          <p:cNvPr id="289" name="Google Shape;289;p42"/>
          <p:cNvGrpSpPr/>
          <p:nvPr/>
        </p:nvGrpSpPr>
        <p:grpSpPr>
          <a:xfrm>
            <a:off x="6890516" y="4355244"/>
            <a:ext cx="352210" cy="433055"/>
            <a:chOff x="2149550" y="2870305"/>
            <a:chExt cx="378395" cy="465250"/>
          </a:xfrm>
        </p:grpSpPr>
        <p:sp>
          <p:nvSpPr>
            <p:cNvPr id="290" name="Google Shape;290;p42"/>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dirty="0">
                <a:solidFill>
                  <a:srgbClr val="000000"/>
                </a:solidFill>
                <a:latin typeface="Calibri"/>
                <a:ea typeface="Calibri"/>
                <a:cs typeface="Calibri"/>
                <a:sym typeface="Calibri"/>
              </a:endParaRPr>
            </a:p>
          </p:txBody>
        </p:sp>
        <p:sp>
          <p:nvSpPr>
            <p:cNvPr id="291" name="Google Shape;291;p42"/>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92" name="Google Shape;292;p42"/>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93" name="Google Shape;293;p42"/>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US" sz="900" dirty="0">
                  <a:solidFill>
                    <a:schemeClr val="bg1"/>
                  </a:solidFill>
                  <a:latin typeface="Open Sans"/>
                  <a:ea typeface="Open Sans"/>
                  <a:cs typeface="Open Sans"/>
                  <a:sym typeface="Open Sans"/>
                </a:rPr>
                <a:t>CR BY</a:t>
              </a:r>
            </a:p>
            <a:p>
              <a:pPr marL="0" marR="0" lvl="0" indent="0" algn="ctr" rtl="0">
                <a:lnSpc>
                  <a:spcPct val="100000"/>
                </a:lnSpc>
                <a:spcBef>
                  <a:spcPts val="0"/>
                </a:spcBef>
                <a:spcAft>
                  <a:spcPts val="0"/>
                </a:spcAft>
                <a:buClr>
                  <a:srgbClr val="FFFFFF"/>
                </a:buClr>
                <a:buFont typeface="Calibri"/>
                <a:buNone/>
              </a:pPr>
              <a:endParaRPr lang="en-US" sz="900" dirty="0">
                <a:solidFill>
                  <a:schemeClr val="bg1"/>
                </a:solidFill>
                <a:latin typeface="Open Sans"/>
                <a:ea typeface="Open Sans"/>
                <a:cs typeface="Open Sans"/>
                <a:sym typeface="Open Sans"/>
              </a:endParaRPr>
            </a:p>
          </p:txBody>
        </p:sp>
      </p:grpSp>
      <p:sp>
        <p:nvSpPr>
          <p:cNvPr id="294" name="Google Shape;294;p42"/>
          <p:cNvSpPr txBox="1"/>
          <p:nvPr/>
        </p:nvSpPr>
        <p:spPr>
          <a:xfrm>
            <a:off x="7325404" y="4296072"/>
            <a:ext cx="1893651"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75A6E7"/>
                </a:solidFill>
                <a:latin typeface="Cambria" panose="02040503050406030204" pitchFamily="18" charset="0"/>
                <a:ea typeface="Cambria" panose="02040503050406030204" pitchFamily="18" charset="0"/>
                <a:cs typeface="Arial Black"/>
                <a:sym typeface="Arial Black"/>
              </a:rPr>
              <a:t>VŨ THỊ </a:t>
            </a:r>
            <a:r>
              <a:rPr lang="en-US" dirty="0">
                <a:solidFill>
                  <a:srgbClr val="FFFFFF"/>
                </a:solidFill>
                <a:latin typeface="Cambria" panose="02040503050406030204" pitchFamily="18" charset="0"/>
                <a:ea typeface="Cambria" panose="02040503050406030204" pitchFamily="18" charset="0"/>
                <a:cs typeface="Arial Black"/>
                <a:sym typeface="Arial Black"/>
              </a:rPr>
              <a:t>MAI LAN &amp;</a:t>
            </a:r>
          </a:p>
          <a:p>
            <a:pPr marL="0" lvl="0" indent="0" algn="l" rtl="0">
              <a:spcBef>
                <a:spcPts val="0"/>
              </a:spcBef>
              <a:spcAft>
                <a:spcPts val="0"/>
              </a:spcAft>
              <a:buNone/>
            </a:pPr>
            <a:r>
              <a:rPr lang="en-US" dirty="0">
                <a:solidFill>
                  <a:srgbClr val="FFFFFF"/>
                </a:solidFill>
                <a:latin typeface="Cambria" panose="02040503050406030204" pitchFamily="18" charset="0"/>
                <a:ea typeface="Cambria" panose="02040503050406030204" pitchFamily="18" charset="0"/>
                <a:cs typeface="Arial Black"/>
                <a:sym typeface="Arial Black"/>
              </a:rPr>
              <a:t>TRẦN THỊ </a:t>
            </a:r>
            <a:r>
              <a:rPr lang="en-US" dirty="0">
                <a:solidFill>
                  <a:srgbClr val="75A6E7"/>
                </a:solidFill>
                <a:latin typeface="Cambria" panose="02040503050406030204" pitchFamily="18" charset="0"/>
                <a:ea typeface="Cambria" panose="02040503050406030204" pitchFamily="18" charset="0"/>
                <a:cs typeface="Arial Black"/>
                <a:sym typeface="Arial Black"/>
              </a:rPr>
              <a:t>THU THẢO</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dirty="0" err="1"/>
              <a:t>Tầm</a:t>
            </a:r>
            <a:r>
              <a:rPr lang="en-US" dirty="0"/>
              <a:t> </a:t>
            </a:r>
            <a:r>
              <a:rPr lang="en-US" dirty="0" err="1"/>
              <a:t>nhìn</a:t>
            </a:r>
            <a:r>
              <a:rPr lang="en-US" dirty="0"/>
              <a:t> </a:t>
            </a:r>
            <a:r>
              <a:rPr lang="en-US" dirty="0" err="1"/>
              <a:t>kiến</a:t>
            </a:r>
            <a:r>
              <a:rPr lang="en-US" dirty="0"/>
              <a:t> </a:t>
            </a:r>
            <a:r>
              <a:rPr lang="en-US" dirty="0" err="1"/>
              <a:t>trúc</a:t>
            </a:r>
            <a:endParaRPr dirty="0"/>
          </a:p>
        </p:txBody>
      </p:sp>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Tầm quan trọng</a:t>
            </a:r>
            <a:endParaRPr b="1" dirty="0"/>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400" i="1" dirty="0">
                <a:solidFill>
                  <a:schemeClr val="bg1"/>
                </a:solidFill>
                <a:latin typeface="Montserrat" panose="020B0604020202020204" charset="0"/>
                <a:cs typeface="Montserrat" panose="020B0604020202020204" charset="0"/>
              </a:rPr>
              <a:t>Trong các dự án Scrum, tốc độ nhóm (số lượng user story mà nhóm dự án có thể bàn giao trong mỗi Sprint) thường dao động theo thời gian</a:t>
            </a:r>
            <a:r>
              <a:rPr lang="en-US" sz="1400" i="1" dirty="0">
                <a:solidFill>
                  <a:schemeClr val="bg1"/>
                </a:solidFill>
                <a:latin typeface="Montserrat" panose="020B0604020202020204" charset="0"/>
                <a:cs typeface="Montserrat" panose="020B0604020202020204" charset="0"/>
              </a:rPr>
              <a:t>.</a:t>
            </a:r>
            <a:endParaRPr dirty="0">
              <a:solidFill>
                <a:srgbClr val="FFFFFF"/>
              </a:solidFill>
              <a:latin typeface="Muli"/>
              <a:ea typeface="Muli"/>
              <a:cs typeface="Muli"/>
              <a:sym typeface="Muli"/>
            </a:endParaRPr>
          </a:p>
        </p:txBody>
      </p:sp>
      <p:sp>
        <p:nvSpPr>
          <p:cNvPr id="366" name="Google Shape;366;p47"/>
          <p:cNvSpPr/>
          <p:nvPr/>
        </p:nvSpPr>
        <p:spPr>
          <a:xfrm>
            <a:off x="3258600" y="31058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400" i="1" dirty="0">
                <a:solidFill>
                  <a:schemeClr val="bg1"/>
                </a:solidFill>
                <a:latin typeface="Montserrat" panose="020B0604020202020204" charset="0"/>
                <a:cs typeface="Montserrat" panose="020B0604020202020204" charset="0"/>
              </a:rPr>
              <a:t>Dự án càng phức tạp thì tốc độ nhóm càng dao động, điều này thường dẫn tới giảm tốc độ nhóm và ảnh hưởng tới khả năng bàn giao của họ </a:t>
            </a:r>
            <a:endParaRPr dirty="0">
              <a:solidFill>
                <a:srgbClr val="FFFFFF"/>
              </a:solidFill>
              <a:latin typeface="Muli"/>
              <a:ea typeface="Muli"/>
              <a:cs typeface="Muli"/>
              <a:sym typeface="Muli"/>
            </a:endParaRP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400" i="1" dirty="0">
                <a:solidFill>
                  <a:schemeClr val="bg1"/>
                </a:solidFill>
                <a:latin typeface="Montserrat" panose="020B0604020202020204" charset="0"/>
                <a:cs typeface="Montserrat" panose="020B0604020202020204" charset="0"/>
              </a:rPr>
              <a:t>Vấn đề này thường có nhiều lý do, một trong những lý do chính, từ góc độ kiến trúc, là nhóm thường bận tâm để hình dung hoặc chỉnh sửa kiến trúc phần mềm trong khi chạy dự án</a:t>
            </a:r>
            <a:r>
              <a:rPr lang="en-US" sz="1400" i="1" dirty="0">
                <a:solidFill>
                  <a:schemeClr val="bg1"/>
                </a:solidFill>
                <a:latin typeface="Montserrat" panose="020B0604020202020204" charset="0"/>
                <a:cs typeface="Montserrat" panose="020B0604020202020204" charset="0"/>
              </a:rPr>
              <a:t>.</a:t>
            </a:r>
            <a:endParaRPr dirty="0">
              <a:solidFill>
                <a:srgbClr val="FFFFFF"/>
              </a:solidFill>
              <a:latin typeface="Muli"/>
              <a:ea typeface="Muli"/>
              <a:cs typeface="Muli"/>
              <a:sym typeface="Muli"/>
            </a:endParaRPr>
          </a:p>
        </p:txBody>
      </p:sp>
      <p:pic>
        <p:nvPicPr>
          <p:cNvPr id="368" name="Google Shape;368;p47" descr="business-561388.jpg"/>
          <p:cNvPicPr preferRelativeResize="0"/>
          <p:nvPr/>
        </p:nvPicPr>
        <p:blipFill rotWithShape="1">
          <a:blip r:embed="rId3">
            <a:alphaModFix/>
          </a:blip>
          <a:srcRect l="5695" t="10449" b="10449"/>
          <a:stretch/>
        </p:blipFill>
        <p:spPr>
          <a:xfrm>
            <a:off x="562000" y="3105800"/>
            <a:ext cx="2626800" cy="1468800"/>
          </a:xfrm>
          <a:prstGeom prst="rect">
            <a:avLst/>
          </a:prstGeom>
          <a:noFill/>
          <a:ln>
            <a:noFill/>
          </a:ln>
        </p:spPr>
      </p:pic>
      <p:pic>
        <p:nvPicPr>
          <p:cNvPr id="369" name="Google Shape;369;p47"/>
          <p:cNvPicPr preferRelativeResize="0"/>
          <p:nvPr/>
        </p:nvPicPr>
        <p:blipFill>
          <a:blip r:embed="rId4"/>
          <a:srcRect t="7862" b="7862"/>
          <a:stretch/>
        </p:blipFill>
        <p:spPr>
          <a:xfrm>
            <a:off x="3258600" y="1562100"/>
            <a:ext cx="2626800" cy="1468800"/>
          </a:xfrm>
          <a:prstGeom prst="rect">
            <a:avLst/>
          </a:prstGeom>
          <a:noFill/>
          <a:ln>
            <a:noFill/>
          </a:ln>
        </p:spPr>
      </p:pic>
      <p:pic>
        <p:nvPicPr>
          <p:cNvPr id="370" name="Google Shape;370;p47" descr="typing-690856.jpg"/>
          <p:cNvPicPr preferRelativeResize="0"/>
          <p:nvPr/>
        </p:nvPicPr>
        <p:blipFill rotWithShape="1">
          <a:blip r:embed="rId5">
            <a:alphaModFix/>
          </a:blip>
          <a:srcRect b="16128"/>
          <a:stretch/>
        </p:blipFill>
        <p:spPr>
          <a:xfrm>
            <a:off x="5955200" y="3105800"/>
            <a:ext cx="2626798" cy="1468802"/>
          </a:xfrm>
          <a:prstGeom prst="rect">
            <a:avLst/>
          </a:prstGeom>
          <a:noFill/>
          <a:ln>
            <a:noFill/>
          </a:ln>
        </p:spPr>
      </p:pic>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dirty="0" err="1"/>
              <a:t>Sự</a:t>
            </a:r>
            <a:r>
              <a:rPr lang="en-US" dirty="0"/>
              <a:t> </a:t>
            </a:r>
            <a:r>
              <a:rPr lang="en-US" dirty="0" err="1"/>
              <a:t>dao</a:t>
            </a:r>
            <a:r>
              <a:rPr lang="en-US" dirty="0"/>
              <a:t> </a:t>
            </a:r>
            <a:r>
              <a:rPr lang="en-US" dirty="0" err="1"/>
              <a:t>động</a:t>
            </a:r>
            <a:r>
              <a:rPr lang="en-US" dirty="0"/>
              <a:t> </a:t>
            </a:r>
            <a:r>
              <a:rPr lang="en-US" dirty="0" err="1"/>
              <a:t>của</a:t>
            </a:r>
            <a:r>
              <a:rPr lang="en-US" dirty="0"/>
              <a:t> </a:t>
            </a:r>
            <a:r>
              <a:rPr lang="en-US" dirty="0" err="1"/>
              <a:t>tốc</a:t>
            </a:r>
            <a:r>
              <a:rPr lang="en-US" dirty="0"/>
              <a:t> </a:t>
            </a:r>
            <a:r>
              <a:rPr lang="en-US" dirty="0" err="1"/>
              <a:t>độ</a:t>
            </a:r>
            <a:r>
              <a:rPr lang="en-US" dirty="0"/>
              <a:t> </a:t>
            </a:r>
            <a:r>
              <a:rPr lang="en-US" dirty="0" err="1"/>
              <a:t>khi</a:t>
            </a:r>
            <a:r>
              <a:rPr lang="en-US" dirty="0"/>
              <a:t> </a:t>
            </a:r>
            <a:r>
              <a:rPr lang="en-US" dirty="0" err="1"/>
              <a:t>thiếu</a:t>
            </a:r>
            <a:r>
              <a:rPr lang="en-US" dirty="0"/>
              <a:t> ý </a:t>
            </a:r>
            <a:r>
              <a:rPr lang="en-US" dirty="0" err="1"/>
              <a:t>đồ</a:t>
            </a:r>
            <a:r>
              <a:rPr lang="en-US" dirty="0"/>
              <a:t> </a:t>
            </a:r>
            <a:r>
              <a:rPr lang="en-US" dirty="0" err="1"/>
              <a:t>kiến</a:t>
            </a:r>
            <a:r>
              <a:rPr lang="en-US" dirty="0"/>
              <a:t> </a:t>
            </a:r>
            <a:r>
              <a:rPr lang="en-US" dirty="0" err="1"/>
              <a:t>trúc</a:t>
            </a:r>
            <a:endParaRPr dirty="0"/>
          </a:p>
        </p:txBody>
      </p:sp>
      <p:sp>
        <p:nvSpPr>
          <p:cNvPr id="356" name="Google Shape;356;p46"/>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vi-VN" dirty="0"/>
              <a:t>Tốc độ tăng và nhất quán hơn khi có ý đồ kiến trúc</a:t>
            </a:r>
            <a:endParaRPr dirty="0"/>
          </a:p>
        </p:txBody>
      </p:sp>
      <p:pic>
        <p:nvPicPr>
          <p:cNvPr id="3" name="Picture 2">
            <a:extLst>
              <a:ext uri="{FF2B5EF4-FFF2-40B4-BE49-F238E27FC236}">
                <a16:creationId xmlns:a16="http://schemas.microsoft.com/office/drawing/2014/main" id="{A0725969-FE7C-4E4E-965E-4E4C8BA1775B}"/>
              </a:ext>
            </a:extLst>
          </p:cNvPr>
          <p:cNvPicPr>
            <a:picLocks noChangeAspect="1"/>
          </p:cNvPicPr>
          <p:nvPr/>
        </p:nvPicPr>
        <p:blipFill>
          <a:blip r:embed="rId3"/>
          <a:stretch>
            <a:fillRect/>
          </a:stretch>
        </p:blipFill>
        <p:spPr>
          <a:xfrm>
            <a:off x="4657954" y="535009"/>
            <a:ext cx="4365341" cy="2913810"/>
          </a:xfrm>
          <a:prstGeom prst="rect">
            <a:avLst/>
          </a:prstGeom>
        </p:spPr>
      </p:pic>
      <p:pic>
        <p:nvPicPr>
          <p:cNvPr id="5" name="Picture 4">
            <a:extLst>
              <a:ext uri="{FF2B5EF4-FFF2-40B4-BE49-F238E27FC236}">
                <a16:creationId xmlns:a16="http://schemas.microsoft.com/office/drawing/2014/main" id="{BBDA2F45-3421-4DBF-9FA3-794050576BC7}"/>
              </a:ext>
            </a:extLst>
          </p:cNvPr>
          <p:cNvPicPr>
            <a:picLocks noChangeAspect="1"/>
          </p:cNvPicPr>
          <p:nvPr/>
        </p:nvPicPr>
        <p:blipFill>
          <a:blip r:embed="rId4"/>
          <a:stretch>
            <a:fillRect/>
          </a:stretch>
        </p:blipFill>
        <p:spPr>
          <a:xfrm>
            <a:off x="101494" y="535008"/>
            <a:ext cx="4111267" cy="2913811"/>
          </a:xfrm>
          <a:prstGeom prst="rect">
            <a:avLst/>
          </a:prstGeom>
        </p:spPr>
      </p:pic>
    </p:spTree>
  </p:cSld>
  <p:clrMapOvr>
    <a:masterClrMapping/>
  </p:clrMapOvr>
  <p:transition spd="slow">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55"/>
          <p:cNvPicPr preferRelativeResize="0"/>
          <p:nvPr/>
        </p:nvPicPr>
        <p:blipFill>
          <a:blip r:embed="rId3"/>
          <a:srcRect l="746" r="746"/>
          <a:stretch/>
        </p:blipFill>
        <p:spPr>
          <a:xfrm>
            <a:off x="6935852" y="1485087"/>
            <a:ext cx="1957507" cy="2217907"/>
          </a:xfrm>
          <a:prstGeom prst="rect">
            <a:avLst/>
          </a:prstGeom>
          <a:noFill/>
          <a:ln w="9525" cap="flat" cmpd="sng">
            <a:solidFill>
              <a:srgbClr val="B7B7B7"/>
            </a:solidFill>
            <a:prstDash val="solid"/>
            <a:round/>
            <a:headEnd type="none" w="sm" len="sm"/>
            <a:tailEnd type="none" w="sm" len="sm"/>
          </a:ln>
        </p:spPr>
      </p:pic>
      <p:pic>
        <p:nvPicPr>
          <p:cNvPr id="550" name="Google Shape;550;p55"/>
          <p:cNvPicPr preferRelativeResize="0"/>
          <p:nvPr/>
        </p:nvPicPr>
        <p:blipFill>
          <a:blip r:embed="rId4"/>
          <a:srcRect l="12390" r="12390"/>
          <a:stretch/>
        </p:blipFill>
        <p:spPr>
          <a:xfrm>
            <a:off x="2479048" y="1485086"/>
            <a:ext cx="1957497" cy="2217906"/>
          </a:xfrm>
          <a:prstGeom prst="rect">
            <a:avLst/>
          </a:prstGeom>
          <a:noFill/>
          <a:ln w="9525" cap="flat" cmpd="sng">
            <a:solidFill>
              <a:srgbClr val="B7B7B7"/>
            </a:solidFill>
            <a:prstDash val="solid"/>
            <a:round/>
            <a:headEnd type="none" w="sm" len="sm"/>
            <a:tailEnd type="none" w="sm" len="sm"/>
          </a:ln>
        </p:spPr>
      </p:pic>
      <p:pic>
        <p:nvPicPr>
          <p:cNvPr id="551" name="Google Shape;551;p55"/>
          <p:cNvPicPr preferRelativeResize="0"/>
          <p:nvPr/>
        </p:nvPicPr>
        <p:blipFill>
          <a:blip r:embed="rId5"/>
          <a:srcRect l="379" r="379"/>
          <a:stretch/>
        </p:blipFill>
        <p:spPr>
          <a:xfrm>
            <a:off x="4707441" y="1485086"/>
            <a:ext cx="1957515" cy="2217907"/>
          </a:xfrm>
          <a:prstGeom prst="rect">
            <a:avLst/>
          </a:prstGeom>
          <a:noFill/>
          <a:ln w="9525" cap="flat" cmpd="sng">
            <a:solidFill>
              <a:srgbClr val="B7B7B7"/>
            </a:solidFill>
            <a:prstDash val="solid"/>
            <a:round/>
            <a:headEnd type="none" w="sm" len="sm"/>
            <a:tailEnd type="none" w="sm" len="sm"/>
          </a:ln>
        </p:spPr>
      </p:pic>
      <p:pic>
        <p:nvPicPr>
          <p:cNvPr id="552" name="Google Shape;552;p55"/>
          <p:cNvPicPr preferRelativeResize="0"/>
          <p:nvPr/>
        </p:nvPicPr>
        <p:blipFill>
          <a:blip r:embed="rId6"/>
          <a:srcRect l="8787" r="8787"/>
          <a:stretch/>
        </p:blipFill>
        <p:spPr>
          <a:xfrm>
            <a:off x="189364" y="1485087"/>
            <a:ext cx="1957511" cy="2217906"/>
          </a:xfrm>
          <a:prstGeom prst="rect">
            <a:avLst/>
          </a:prstGeom>
          <a:noFill/>
          <a:ln w="9525" cap="flat" cmpd="sng">
            <a:solidFill>
              <a:srgbClr val="B7B7B7"/>
            </a:solidFill>
            <a:prstDash val="solid"/>
            <a:round/>
            <a:headEnd type="none" w="sm" len="sm"/>
            <a:tailEnd type="none" w="sm" len="sm"/>
          </a:ln>
        </p:spPr>
      </p:pic>
      <p:sp>
        <p:nvSpPr>
          <p:cNvPr id="553" name="Google Shape;553;p55"/>
          <p:cNvSpPr txBox="1"/>
          <p:nvPr/>
        </p:nvSpPr>
        <p:spPr>
          <a:xfrm>
            <a:off x="264750" y="4025840"/>
            <a:ext cx="1957500" cy="46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solidFill>
                  <a:schemeClr val="tx2">
                    <a:lumMod val="25000"/>
                  </a:schemeClr>
                </a:solidFill>
                <a:latin typeface="Muli" panose="020B0604020202020204" charset="0"/>
              </a:rPr>
              <a:t>Viết</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mã</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ứng</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dụng</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mà</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không</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có</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kế</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hoạch</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hoặc</a:t>
            </a:r>
            <a:r>
              <a:rPr lang="en-US" sz="1000" dirty="0">
                <a:solidFill>
                  <a:schemeClr val="tx2">
                    <a:lumMod val="25000"/>
                  </a:schemeClr>
                </a:solidFill>
                <a:latin typeface="Muli" panose="020B0604020202020204" charset="0"/>
              </a:rPr>
              <a:t> ý </a:t>
            </a:r>
            <a:r>
              <a:rPr lang="en-US" sz="1000" dirty="0" err="1">
                <a:solidFill>
                  <a:schemeClr val="tx2">
                    <a:lumMod val="25000"/>
                  </a:schemeClr>
                </a:solidFill>
                <a:latin typeface="Muli" panose="020B0604020202020204" charset="0"/>
              </a:rPr>
              <a:t>đồ</a:t>
            </a:r>
            <a:r>
              <a:rPr lang="en-US" sz="1000" dirty="0">
                <a:solidFill>
                  <a:schemeClr val="tx2">
                    <a:lumMod val="25000"/>
                  </a:schemeClr>
                </a:solidFill>
                <a:latin typeface="Muli" panose="020B0604020202020204" charset="0"/>
              </a:rPr>
              <a:t> </a:t>
            </a:r>
          </a:p>
          <a:p>
            <a:pPr marL="0" lvl="0" indent="0" algn="ctr" rtl="0">
              <a:spcBef>
                <a:spcPts val="0"/>
              </a:spcBef>
              <a:spcAft>
                <a:spcPts val="0"/>
              </a:spcAft>
              <a:buNone/>
            </a:pPr>
            <a:r>
              <a:rPr lang="en-US" sz="1000" dirty="0" err="1">
                <a:solidFill>
                  <a:schemeClr val="tx2">
                    <a:lumMod val="25000"/>
                  </a:schemeClr>
                </a:solidFill>
                <a:latin typeface="Muli" panose="020B0604020202020204" charset="0"/>
              </a:rPr>
              <a:t>về</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kiến</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trúc</a:t>
            </a:r>
            <a:endParaRPr sz="1000" dirty="0">
              <a:solidFill>
                <a:schemeClr val="tx2">
                  <a:lumMod val="25000"/>
                </a:schemeClr>
              </a:solidFill>
              <a:latin typeface="Muli" panose="020B0604020202020204" charset="0"/>
              <a:ea typeface="Muli"/>
              <a:cs typeface="Muli"/>
              <a:sym typeface="Muli"/>
            </a:endParaRPr>
          </a:p>
        </p:txBody>
      </p:sp>
      <p:sp>
        <p:nvSpPr>
          <p:cNvPr id="555" name="Google Shape;555;p55"/>
          <p:cNvSpPr txBox="1">
            <a:spLocks noGrp="1"/>
          </p:cNvSpPr>
          <p:nvPr>
            <p:ph type="title"/>
          </p:nvPr>
        </p:nvSpPr>
        <p:spPr>
          <a:xfrm>
            <a:off x="363689" y="297752"/>
            <a:ext cx="6932056" cy="572700"/>
          </a:xfrm>
          <a:prstGeom prst="rect">
            <a:avLst/>
          </a:prstGeom>
        </p:spPr>
        <p:txBody>
          <a:bodyPr spcFirstLastPara="1" wrap="square" lIns="91425" tIns="91425" rIns="91425" bIns="91425" anchor="t" anchorCtr="0">
            <a:noAutofit/>
          </a:bodyPr>
          <a:lstStyle/>
          <a:p>
            <a:r>
              <a:rPr lang="en-US" sz="2400" b="1" dirty="0" err="1">
                <a:solidFill>
                  <a:srgbClr val="557BB9"/>
                </a:solidFill>
                <a:latin typeface="Cambria" panose="02040503050406030204" pitchFamily="18" charset="0"/>
                <a:ea typeface="Cambria" panose="02040503050406030204" pitchFamily="18" charset="0"/>
              </a:rPr>
              <a:t>Thời</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gian</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và</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công</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sức</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mà</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nhóm</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cần</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bỏ</a:t>
            </a:r>
            <a:r>
              <a:rPr lang="en-US" sz="2400" b="1" dirty="0">
                <a:solidFill>
                  <a:srgbClr val="557BB9"/>
                </a:solidFill>
                <a:latin typeface="Cambria" panose="02040503050406030204" pitchFamily="18" charset="0"/>
                <a:ea typeface="Cambria" panose="02040503050406030204" pitchFamily="18" charset="0"/>
              </a:rPr>
              <a:t> ra </a:t>
            </a:r>
            <a:br>
              <a:rPr lang="en-US" sz="2400" b="1" dirty="0">
                <a:solidFill>
                  <a:srgbClr val="557BB9"/>
                </a:solidFill>
                <a:latin typeface="Cambria" panose="02040503050406030204" pitchFamily="18" charset="0"/>
                <a:ea typeface="Cambria" panose="02040503050406030204" pitchFamily="18" charset="0"/>
              </a:rPr>
            </a:br>
            <a:r>
              <a:rPr lang="en-US" sz="2400" b="1" dirty="0" err="1">
                <a:solidFill>
                  <a:srgbClr val="557BB9"/>
                </a:solidFill>
                <a:latin typeface="Cambria" panose="02040503050406030204" pitchFamily="18" charset="0"/>
                <a:ea typeface="Cambria" panose="02040503050406030204" pitchFamily="18" charset="0"/>
              </a:rPr>
              <a:t>khi</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không</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có</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tầm</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nhìn</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kiến</a:t>
            </a:r>
            <a:r>
              <a:rPr lang="en-US" sz="2400" b="1" dirty="0">
                <a:solidFill>
                  <a:srgbClr val="557BB9"/>
                </a:solidFill>
                <a:latin typeface="Cambria" panose="02040503050406030204" pitchFamily="18" charset="0"/>
                <a:ea typeface="Cambria" panose="02040503050406030204" pitchFamily="18" charset="0"/>
              </a:rPr>
              <a:t> </a:t>
            </a:r>
            <a:r>
              <a:rPr lang="en-US" sz="2400" b="1" dirty="0" err="1">
                <a:solidFill>
                  <a:srgbClr val="557BB9"/>
                </a:solidFill>
                <a:latin typeface="Cambria" panose="02040503050406030204" pitchFamily="18" charset="0"/>
                <a:ea typeface="Cambria" panose="02040503050406030204" pitchFamily="18" charset="0"/>
              </a:rPr>
              <a:t>trúc</a:t>
            </a:r>
            <a:endParaRPr lang="en-US" sz="2400" b="1" dirty="0">
              <a:solidFill>
                <a:srgbClr val="557BB9"/>
              </a:solidFill>
              <a:latin typeface="Cambria" panose="02040503050406030204" pitchFamily="18" charset="0"/>
              <a:ea typeface="Cambria" panose="02040503050406030204" pitchFamily="18" charset="0"/>
            </a:endParaRPr>
          </a:p>
        </p:txBody>
      </p:sp>
      <p:sp>
        <p:nvSpPr>
          <p:cNvPr id="558" name="Google Shape;558;p55"/>
          <p:cNvSpPr txBox="1"/>
          <p:nvPr/>
        </p:nvSpPr>
        <p:spPr>
          <a:xfrm>
            <a:off x="2479050" y="4025840"/>
            <a:ext cx="1957500" cy="46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solidFill>
                  <a:schemeClr val="tx2">
                    <a:lumMod val="25000"/>
                  </a:schemeClr>
                </a:solidFill>
                <a:latin typeface="Muli" panose="020B0604020202020204" charset="0"/>
              </a:rPr>
              <a:t>Tìm</a:t>
            </a:r>
            <a:r>
              <a:rPr lang="en-US" sz="1000" dirty="0">
                <a:solidFill>
                  <a:schemeClr val="tx2">
                    <a:lumMod val="25000"/>
                  </a:schemeClr>
                </a:solidFill>
                <a:latin typeface="Muli" panose="020B0604020202020204" charset="0"/>
              </a:rPr>
              <a:t> ra </a:t>
            </a:r>
            <a:r>
              <a:rPr lang="en-US" sz="1000" dirty="0" err="1">
                <a:solidFill>
                  <a:schemeClr val="tx2">
                    <a:lumMod val="25000"/>
                  </a:schemeClr>
                </a:solidFill>
                <a:latin typeface="Muli" panose="020B0604020202020204" charset="0"/>
              </a:rPr>
              <a:t>kiến</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trúc</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trong</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quá</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trình</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triển</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khai</a:t>
            </a:r>
            <a:r>
              <a:rPr lang="en-US" sz="1000" dirty="0">
                <a:solidFill>
                  <a:schemeClr val="tx2">
                    <a:lumMod val="25000"/>
                  </a:schemeClr>
                </a:solidFill>
                <a:latin typeface="Muli" panose="020B0604020202020204" charset="0"/>
              </a:rPr>
              <a:t> Sprint 2</a:t>
            </a:r>
            <a:endParaRPr sz="1000" dirty="0">
              <a:solidFill>
                <a:schemeClr val="tx2">
                  <a:lumMod val="25000"/>
                </a:schemeClr>
              </a:solidFill>
              <a:latin typeface="Muli" panose="020B0604020202020204" charset="0"/>
              <a:ea typeface="Muli"/>
              <a:cs typeface="Muli"/>
              <a:sym typeface="Muli"/>
            </a:endParaRPr>
          </a:p>
        </p:txBody>
      </p:sp>
      <p:sp>
        <p:nvSpPr>
          <p:cNvPr id="561" name="Google Shape;561;p55"/>
          <p:cNvSpPr txBox="1"/>
          <p:nvPr/>
        </p:nvSpPr>
        <p:spPr>
          <a:xfrm>
            <a:off x="4707450" y="4025840"/>
            <a:ext cx="1957500" cy="46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solidFill>
                  <a:schemeClr val="tx2">
                    <a:lumMod val="25000"/>
                  </a:schemeClr>
                </a:solidFill>
                <a:latin typeface="Muli" panose="020B0604020202020204" charset="0"/>
              </a:rPr>
              <a:t>Tìm</a:t>
            </a:r>
            <a:r>
              <a:rPr lang="en-US" sz="1000" dirty="0">
                <a:solidFill>
                  <a:schemeClr val="tx2">
                    <a:lumMod val="25000"/>
                  </a:schemeClr>
                </a:solidFill>
                <a:latin typeface="Muli" panose="020B0604020202020204" charset="0"/>
              </a:rPr>
              <a:t> ra </a:t>
            </a:r>
            <a:r>
              <a:rPr lang="en-US" sz="1000" dirty="0" err="1">
                <a:solidFill>
                  <a:schemeClr val="tx2">
                    <a:lumMod val="25000"/>
                  </a:schemeClr>
                </a:solidFill>
                <a:latin typeface="Muli" panose="020B0604020202020204" charset="0"/>
              </a:rPr>
              <a:t>kiến</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trúc</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trong</a:t>
            </a:r>
            <a:r>
              <a:rPr lang="en-US" sz="1000" dirty="0">
                <a:solidFill>
                  <a:schemeClr val="tx2">
                    <a:lumMod val="25000"/>
                  </a:schemeClr>
                </a:solidFill>
                <a:latin typeface="Muli" panose="020B0604020202020204" charset="0"/>
              </a:rPr>
              <a:t> Sprint 3</a:t>
            </a:r>
            <a:endParaRPr sz="1000" dirty="0">
              <a:solidFill>
                <a:schemeClr val="tx2">
                  <a:lumMod val="25000"/>
                </a:schemeClr>
              </a:solidFill>
              <a:latin typeface="Muli" panose="020B0604020202020204" charset="0"/>
              <a:ea typeface="Muli"/>
              <a:cs typeface="Muli"/>
              <a:sym typeface="Muli"/>
            </a:endParaRPr>
          </a:p>
        </p:txBody>
      </p:sp>
      <p:sp>
        <p:nvSpPr>
          <p:cNvPr id="564" name="Google Shape;564;p55"/>
          <p:cNvSpPr txBox="1"/>
          <p:nvPr/>
        </p:nvSpPr>
        <p:spPr>
          <a:xfrm>
            <a:off x="6935850" y="4025840"/>
            <a:ext cx="1957500" cy="46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err="1">
                <a:solidFill>
                  <a:schemeClr val="tx2">
                    <a:lumMod val="25000"/>
                  </a:schemeClr>
                </a:solidFill>
                <a:latin typeface="Muli" panose="020B0604020202020204" charset="0"/>
              </a:rPr>
              <a:t>Tìm</a:t>
            </a:r>
            <a:r>
              <a:rPr lang="en-US" sz="1000" dirty="0">
                <a:solidFill>
                  <a:schemeClr val="tx2">
                    <a:lumMod val="25000"/>
                  </a:schemeClr>
                </a:solidFill>
                <a:latin typeface="Muli" panose="020B0604020202020204" charset="0"/>
              </a:rPr>
              <a:t> ra </a:t>
            </a:r>
            <a:r>
              <a:rPr lang="en-US" sz="1000" dirty="0" err="1">
                <a:solidFill>
                  <a:schemeClr val="tx2">
                    <a:lumMod val="25000"/>
                  </a:schemeClr>
                </a:solidFill>
                <a:latin typeface="Muli" panose="020B0604020202020204" charset="0"/>
              </a:rPr>
              <a:t>kiến</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trúc</a:t>
            </a:r>
            <a:r>
              <a:rPr lang="en-US" sz="1000" dirty="0">
                <a:solidFill>
                  <a:schemeClr val="tx2">
                    <a:lumMod val="25000"/>
                  </a:schemeClr>
                </a:solidFill>
                <a:latin typeface="Muli" panose="020B0604020202020204" charset="0"/>
              </a:rPr>
              <a:t> </a:t>
            </a:r>
            <a:r>
              <a:rPr lang="en-US" sz="1000" dirty="0" err="1">
                <a:solidFill>
                  <a:schemeClr val="tx2">
                    <a:lumMod val="25000"/>
                  </a:schemeClr>
                </a:solidFill>
                <a:latin typeface="Muli" panose="020B0604020202020204" charset="0"/>
              </a:rPr>
              <a:t>trong</a:t>
            </a:r>
            <a:r>
              <a:rPr lang="en-US" sz="1000" dirty="0">
                <a:solidFill>
                  <a:schemeClr val="tx2">
                    <a:lumMod val="25000"/>
                  </a:schemeClr>
                </a:solidFill>
                <a:latin typeface="Muli" panose="020B0604020202020204" charset="0"/>
              </a:rPr>
              <a:t> Sprint 4</a:t>
            </a:r>
            <a:endParaRPr sz="1000" dirty="0">
              <a:solidFill>
                <a:schemeClr val="tx2">
                  <a:lumMod val="25000"/>
                </a:schemeClr>
              </a:solidFill>
              <a:latin typeface="Muli" panose="020B0604020202020204" charset="0"/>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title"/>
          </p:nvPr>
        </p:nvSpPr>
        <p:spPr>
          <a:xfrm>
            <a:off x="149158" y="2337372"/>
            <a:ext cx="6459165"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err="1">
                <a:solidFill>
                  <a:schemeClr val="bg1">
                    <a:lumMod val="95000"/>
                  </a:schemeClr>
                </a:solidFill>
                <a:latin typeface="Cambria" panose="02040503050406030204" pitchFamily="18" charset="0"/>
                <a:ea typeface="Cambria" panose="02040503050406030204" pitchFamily="18" charset="0"/>
              </a:rPr>
              <a:t>T</a:t>
            </a:r>
            <a:r>
              <a:rPr lang="en-US" sz="3200" b="0" i="0" dirty="0" err="1">
                <a:solidFill>
                  <a:schemeClr val="bg1">
                    <a:lumMod val="95000"/>
                  </a:schemeClr>
                </a:solidFill>
                <a:effectLst/>
                <a:latin typeface="Cambria" panose="02040503050406030204" pitchFamily="18" charset="0"/>
                <a:ea typeface="Cambria" panose="02040503050406030204" pitchFamily="18" charset="0"/>
              </a:rPr>
              <a:t>ầm</a:t>
            </a:r>
            <a:r>
              <a:rPr lang="en-US" sz="3200" b="0" i="0" dirty="0">
                <a:solidFill>
                  <a:schemeClr val="bg1">
                    <a:lumMod val="95000"/>
                  </a:schemeClr>
                </a:solidFill>
                <a:effectLst/>
                <a:latin typeface="Cambria" panose="02040503050406030204" pitchFamily="18" charset="0"/>
                <a:ea typeface="Cambria" panose="02040503050406030204" pitchFamily="18" charset="0"/>
              </a:rPr>
              <a:t> </a:t>
            </a:r>
            <a:r>
              <a:rPr lang="en-US" sz="3200" b="0" i="0" dirty="0" err="1">
                <a:solidFill>
                  <a:schemeClr val="bg1">
                    <a:lumMod val="95000"/>
                  </a:schemeClr>
                </a:solidFill>
                <a:effectLst/>
                <a:latin typeface="Cambria" panose="02040503050406030204" pitchFamily="18" charset="0"/>
                <a:ea typeface="Cambria" panose="02040503050406030204" pitchFamily="18" charset="0"/>
              </a:rPr>
              <a:t>nhìn</a:t>
            </a:r>
            <a:r>
              <a:rPr lang="en-US" sz="3200" b="0" i="0" dirty="0">
                <a:solidFill>
                  <a:schemeClr val="bg1">
                    <a:lumMod val="95000"/>
                  </a:schemeClr>
                </a:solidFill>
                <a:effectLst/>
                <a:latin typeface="Cambria" panose="02040503050406030204" pitchFamily="18" charset="0"/>
                <a:ea typeface="Cambria" panose="02040503050406030204" pitchFamily="18" charset="0"/>
              </a:rPr>
              <a:t> </a:t>
            </a:r>
            <a:r>
              <a:rPr lang="en-US" sz="3200" b="0" i="0" dirty="0" err="1">
                <a:solidFill>
                  <a:schemeClr val="bg1">
                    <a:lumMod val="95000"/>
                  </a:schemeClr>
                </a:solidFill>
                <a:effectLst/>
                <a:latin typeface="Cambria" panose="02040503050406030204" pitchFamily="18" charset="0"/>
                <a:ea typeface="Cambria" panose="02040503050406030204" pitchFamily="18" charset="0"/>
              </a:rPr>
              <a:t>kiến</a:t>
            </a:r>
            <a:r>
              <a:rPr lang="en-US" sz="3200" b="0" i="0" dirty="0">
                <a:solidFill>
                  <a:schemeClr val="bg1">
                    <a:lumMod val="95000"/>
                  </a:schemeClr>
                </a:solidFill>
                <a:effectLst/>
                <a:latin typeface="Cambria" panose="02040503050406030204" pitchFamily="18" charset="0"/>
                <a:ea typeface="Cambria" panose="02040503050406030204" pitchFamily="18" charset="0"/>
              </a:rPr>
              <a:t> </a:t>
            </a:r>
            <a:r>
              <a:rPr lang="en-US" sz="3200" b="0" i="0" dirty="0" err="1">
                <a:solidFill>
                  <a:schemeClr val="bg1">
                    <a:lumMod val="95000"/>
                  </a:schemeClr>
                </a:solidFill>
                <a:effectLst/>
                <a:latin typeface="Cambria" panose="02040503050406030204" pitchFamily="18" charset="0"/>
                <a:ea typeface="Cambria" panose="02040503050406030204" pitchFamily="18" charset="0"/>
              </a:rPr>
              <a:t>trúc</a:t>
            </a:r>
            <a:r>
              <a:rPr lang="en-US" sz="3200" b="0" i="0" dirty="0">
                <a:solidFill>
                  <a:schemeClr val="bg1">
                    <a:lumMod val="95000"/>
                  </a:schemeClr>
                </a:solidFill>
                <a:effectLst/>
                <a:latin typeface="Cambria" panose="02040503050406030204" pitchFamily="18" charset="0"/>
                <a:ea typeface="Cambria" panose="02040503050406030204" pitchFamily="18" charset="0"/>
              </a:rPr>
              <a:t> </a:t>
            </a:r>
            <a:r>
              <a:rPr lang="en" sz="4000" b="1" dirty="0">
                <a:solidFill>
                  <a:srgbClr val="75A6E7"/>
                </a:solidFill>
                <a:latin typeface="Cambria" panose="02040503050406030204" pitchFamily="18" charset="0"/>
                <a:ea typeface="Cambria" panose="02040503050406030204" pitchFamily="18" charset="0"/>
                <a:cs typeface="Arial Black"/>
                <a:sym typeface="Arial Black"/>
              </a:rPr>
              <a:t>ảnh hưởng</a:t>
            </a:r>
            <a:endParaRPr sz="4000" b="1" dirty="0">
              <a:solidFill>
                <a:srgbClr val="75A6E7"/>
              </a:solidFill>
              <a:latin typeface="Cambria" panose="02040503050406030204" pitchFamily="18" charset="0"/>
              <a:ea typeface="Cambria" panose="02040503050406030204" pitchFamily="18" charset="0"/>
              <a:cs typeface="Arial Black"/>
              <a:sym typeface="Arial Black"/>
            </a:endParaRPr>
          </a:p>
        </p:txBody>
      </p:sp>
      <p:sp>
        <p:nvSpPr>
          <p:cNvPr id="319" name="Google Shape;319;p44"/>
          <p:cNvSpPr txBox="1">
            <a:spLocks noGrp="1"/>
          </p:cNvSpPr>
          <p:nvPr>
            <p:ph type="subTitle" idx="1"/>
          </p:nvPr>
        </p:nvSpPr>
        <p:spPr>
          <a:xfrm>
            <a:off x="632550" y="3247775"/>
            <a:ext cx="6372000" cy="42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vi-VN" b="0" i="0" dirty="0">
                <a:solidFill>
                  <a:schemeClr val="bg1">
                    <a:lumMod val="95000"/>
                  </a:schemeClr>
                </a:solidFill>
                <a:effectLst/>
                <a:latin typeface="Cambria" panose="02040503050406030204" pitchFamily="18" charset="0"/>
                <a:ea typeface="Cambria" panose="02040503050406030204" pitchFamily="18" charset="0"/>
              </a:rPr>
              <a:t>tới</a:t>
            </a:r>
            <a:r>
              <a:rPr lang="vi-VN" b="0" i="0" dirty="0">
                <a:solidFill>
                  <a:srgbClr val="001A33"/>
                </a:solidFill>
                <a:effectLst/>
                <a:latin typeface="Cambria" panose="02040503050406030204" pitchFamily="18" charset="0"/>
                <a:ea typeface="Cambria" panose="02040503050406030204" pitchFamily="18" charset="0"/>
              </a:rPr>
              <a:t> </a:t>
            </a:r>
            <a:r>
              <a:rPr lang="vi-VN" sz="2400" b="0" i="0" dirty="0">
                <a:solidFill>
                  <a:srgbClr val="75A6E7"/>
                </a:solidFill>
                <a:effectLst/>
                <a:latin typeface="Cambria" panose="02040503050406030204" pitchFamily="18" charset="0"/>
                <a:ea typeface="Cambria" panose="02040503050406030204" pitchFamily="18" charset="0"/>
              </a:rPr>
              <a:t>tốc độ </a:t>
            </a:r>
            <a:r>
              <a:rPr lang="vi-VN" b="0" i="0" dirty="0">
                <a:solidFill>
                  <a:schemeClr val="bg1"/>
                </a:solidFill>
                <a:effectLst/>
                <a:latin typeface="Cambria" panose="02040503050406030204" pitchFamily="18" charset="0"/>
                <a:ea typeface="Cambria" panose="02040503050406030204" pitchFamily="18" charset="0"/>
              </a:rPr>
              <a:t>của nhóm và</a:t>
            </a:r>
            <a:r>
              <a:rPr lang="vi-VN" b="0" i="0" dirty="0">
                <a:solidFill>
                  <a:srgbClr val="001A33"/>
                </a:solidFill>
                <a:effectLst/>
                <a:latin typeface="Cambria" panose="02040503050406030204" pitchFamily="18" charset="0"/>
                <a:ea typeface="Cambria" panose="02040503050406030204" pitchFamily="18" charset="0"/>
              </a:rPr>
              <a:t> </a:t>
            </a:r>
            <a:r>
              <a:rPr lang="vi-VN" sz="2400" b="0" i="0" dirty="0">
                <a:solidFill>
                  <a:srgbClr val="75A6E7"/>
                </a:solidFill>
                <a:effectLst/>
                <a:latin typeface="Cambria" panose="02040503050406030204" pitchFamily="18" charset="0"/>
                <a:ea typeface="Cambria" panose="02040503050406030204" pitchFamily="18" charset="0"/>
              </a:rPr>
              <a:t>chất lượng </a:t>
            </a:r>
            <a:r>
              <a:rPr lang="vi-VN" b="0" i="0" dirty="0">
                <a:solidFill>
                  <a:schemeClr val="bg1"/>
                </a:solidFill>
                <a:effectLst/>
                <a:latin typeface="Cambria" panose="02040503050406030204" pitchFamily="18" charset="0"/>
                <a:ea typeface="Cambria" panose="02040503050406030204" pitchFamily="18" charset="0"/>
              </a:rPr>
              <a:t>phần mềm</a:t>
            </a:r>
            <a:endParaRPr dirty="0">
              <a:solidFill>
                <a:schemeClr val="bg1"/>
              </a:solidFill>
              <a:latin typeface="Cambria" panose="02040503050406030204" pitchFamily="18" charset="0"/>
              <a:ea typeface="Cambria" panose="02040503050406030204" pitchFamily="18" charset="0"/>
              <a:cs typeface="Arial Black"/>
              <a:sym typeface="Arial Black"/>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344</Words>
  <Application>Microsoft Office PowerPoint</Application>
  <PresentationFormat>On-screen Show (16:9)</PresentationFormat>
  <Paragraphs>24</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Cambria</vt:lpstr>
      <vt:lpstr>Muli</vt:lpstr>
      <vt:lpstr>Open Sans</vt:lpstr>
      <vt:lpstr>Arial</vt:lpstr>
      <vt:lpstr>Calibri</vt:lpstr>
      <vt:lpstr>Montserrat</vt:lpstr>
      <vt:lpstr>Simple Light</vt:lpstr>
      <vt:lpstr>2.Tầm quan trọng của tầm nhìn  kiến trúc</vt:lpstr>
      <vt:lpstr>Tầm quan trọng</vt:lpstr>
      <vt:lpstr>PowerPoint Presentation</vt:lpstr>
      <vt:lpstr>Thời gian và công sức mà nhóm cần bỏ ra  khi không có tầm nhìn kiến trúc</vt:lpstr>
      <vt:lpstr>Tầm nhìn kiến trúc ảnh hưởng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2.Tầm quan trọng của tầm nhìn  kiến trúc</dc:title>
  <dc:creator>Admin</dc:creator>
  <cp:lastModifiedBy>Admin</cp:lastModifiedBy>
  <cp:revision>2</cp:revision>
  <dcterms:modified xsi:type="dcterms:W3CDTF">2021-07-27T16:24:17Z</dcterms:modified>
</cp:coreProperties>
</file>